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Hepta Slab Medium"/>
      <p:regular r:id="rId51"/>
      <p:bold r:id="rId52"/>
    </p:embeddedFont>
    <p:embeddedFont>
      <p:font typeface="Barlow Medium"/>
      <p:regular r:id="rId53"/>
      <p:bold r:id="rId54"/>
      <p:italic r:id="rId55"/>
      <p:boldItalic r:id="rId56"/>
    </p:embeddedFont>
    <p:embeddedFont>
      <p:font typeface="Barlow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F0D003-88E8-4FE4-8F0E-72A6A8BF7346}">
  <a:tblStyle styleId="{B9F0D003-88E8-4FE4-8F0E-72A6A8BF734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ptaSlab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BarlowMedium-regular.fntdata"/><Relationship Id="rId52" Type="http://schemas.openxmlformats.org/officeDocument/2006/relationships/font" Target="fonts/HeptaSlabMedium-bold.fntdata"/><Relationship Id="rId11" Type="http://schemas.openxmlformats.org/officeDocument/2006/relationships/slide" Target="slides/slide5.xml"/><Relationship Id="rId55" Type="http://schemas.openxmlformats.org/officeDocument/2006/relationships/font" Target="fonts/BarlowMedium-italic.fntdata"/><Relationship Id="rId10" Type="http://schemas.openxmlformats.org/officeDocument/2006/relationships/slide" Target="slides/slide4.xml"/><Relationship Id="rId54" Type="http://schemas.openxmlformats.org/officeDocument/2006/relationships/font" Target="fonts/BarlowMedium-bold.fntdata"/><Relationship Id="rId13" Type="http://schemas.openxmlformats.org/officeDocument/2006/relationships/slide" Target="slides/slide7.xml"/><Relationship Id="rId57" Type="http://schemas.openxmlformats.org/officeDocument/2006/relationships/font" Target="fonts/BarlowLight-regular.fntdata"/><Relationship Id="rId12" Type="http://schemas.openxmlformats.org/officeDocument/2006/relationships/slide" Target="slides/slide6.xml"/><Relationship Id="rId56" Type="http://schemas.openxmlformats.org/officeDocument/2006/relationships/font" Target="fonts/Barlow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BarlowLight-italic.fntdata"/><Relationship Id="rId14" Type="http://schemas.openxmlformats.org/officeDocument/2006/relationships/slide" Target="slides/slide8.xml"/><Relationship Id="rId58" Type="http://schemas.openxmlformats.org/officeDocument/2006/relationships/font" Target="fonts/Barlow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fc61052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fc6105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fc610529b_0_7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fc610529b_0_7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fc610529b_0_8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fc610529b_0_8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fc610529b_0_8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fc610529b_0_8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fc610529b_0_7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fc610529b_0_7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fc610529b_0_7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fc610529b_0_7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fc610529b_0_8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fc610529b_0_8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fc610529b_0_8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fc610529b_0_8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fc610529b_0_8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fc610529b_0_8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fc610529b_0_9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fc610529b_0_9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fc61052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fc61052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fc610529b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fc610529b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fc610529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fc610529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fc610529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fc610529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fc610529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fc610529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fc610529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fc610529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fc61052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fc61052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fc610529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fc610529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fc610529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fc610529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fc610529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fc610529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fc610529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fc610529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fc610529b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fc610529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fc610529b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fc610529b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fc610529b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fc610529b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fc610529b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fc610529b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142bff2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142bff2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fc610529b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fc610529b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fc610529b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fc610529b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fc610529b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fc610529b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09ffd02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09ffd02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1665133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1665133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09ffd0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09ffd0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1665133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1665133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fc610529b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fc610529b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fc610529b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fc610529b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1126cb5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1126cb5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fc610529b_0_5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fc610529b_0_5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fc610529b_0_6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fc610529b_0_6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fc610529b_0_6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fc610529b_0_6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c610529b_0_6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fc610529b_0_6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1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" name="Google Shape;69;p1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BLANK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SECTION_HEADER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y-MsKI2c_K0yrYv7YDDEil4EDKP7YsKN/view" TargetMode="External"/><Relationship Id="rId4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J0GDSjwK7hu48ACeX47v36GWi7Vwjc8e/view" TargetMode="External"/><Relationship Id="rId4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LNpYOfOZQq6smm1DrwWCqkVQ8kefAzFk/view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k0-WHiETryHKUORFuEQh_3Kd7g0lRH2k/view" TargetMode="External"/><Relationship Id="rId4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MBpIVFHy6dJNCWAVmwQDau45BA_4rQTz/view" TargetMode="External"/><Relationship Id="rId4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71888" y="44225"/>
            <a:ext cx="8294100" cy="1354500"/>
          </a:xfrm>
          <a:prstGeom prst="rect">
            <a:avLst/>
          </a:prstGeom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600"/>
              <a:t>Automatic Labeling of Objects on Footage Collected by Drones</a:t>
            </a:r>
            <a:endParaRPr sz="360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60" y="1454950"/>
            <a:ext cx="1653356" cy="10382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22"/>
          <p:cNvSpPr txBox="1"/>
          <p:nvPr>
            <p:ph type="title"/>
          </p:nvPr>
        </p:nvSpPr>
        <p:spPr>
          <a:xfrm>
            <a:off x="378013" y="3586375"/>
            <a:ext cx="3083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600"/>
              <a:t>Presented By</a:t>
            </a:r>
            <a:endParaRPr sz="1600"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471888" y="3993175"/>
            <a:ext cx="3522600" cy="1106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600"/>
              <a:t>Sandeep Kumar (CS24M112)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600"/>
              <a:t>Ashant Kumar (CS24M113)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600"/>
              <a:t>Abhishek Kumar (CS24M120)</a:t>
            </a:r>
            <a:endParaRPr sz="1600"/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5975388" y="3907000"/>
            <a:ext cx="2593500" cy="1106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600"/>
              <a:t>Dr. </a:t>
            </a:r>
            <a:r>
              <a:rPr lang="en" sz="16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Chalavadi Vishnu</a:t>
            </a:r>
            <a:endParaRPr sz="1600"/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668988" y="2663300"/>
            <a:ext cx="78999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8750"/>
              <a:buNone/>
            </a:pPr>
            <a:r>
              <a:rPr lang="en" sz="1600"/>
              <a:t>Department of Computer Science and Engineering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8750"/>
              <a:buNone/>
            </a:pPr>
            <a:r>
              <a:rPr lang="en" sz="1600"/>
              <a:t>Indian Institute of Technology Tirupati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875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 title="a1a89c71-bb5d-4061-a07d-094d701439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85750"/>
            <a:ext cx="8229601" cy="45720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 title="c1c8ee7e-fc08-4af8-b9f8-d87c9fc0afc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85750"/>
            <a:ext cx="8229601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 title="01884853-b264-4b26-a6e6-1c561cd087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85750"/>
            <a:ext cx="8229601" cy="45720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 title="f94562f8-49da-45a8-8296-85a7afb488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85750"/>
            <a:ext cx="8229601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 title="7d877a46-a4a6-4c3f-90d9-ea10c5350e4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25" y="254687"/>
            <a:ext cx="8465549" cy="4634126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70375" y="1096900"/>
            <a:ext cx="84033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 YOLO-based object detection model is trained on the dataset in the YOLO format.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model learns to detect objects like cars, trucks, and buses based on the bounding box annotations provided in the training data.</a:t>
            </a:r>
            <a:br>
              <a:rPr lang="en"/>
            </a:br>
            <a:endParaRPr/>
          </a:p>
        </p:txBody>
      </p:sp>
      <p:sp>
        <p:nvSpPr>
          <p:cNvPr id="237" name="Google Shape;237;p36"/>
          <p:cNvSpPr txBox="1"/>
          <p:nvPr>
            <p:ph type="title"/>
          </p:nvPr>
        </p:nvSpPr>
        <p:spPr>
          <a:xfrm>
            <a:off x="300463" y="338788"/>
            <a:ext cx="85431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Model Training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50" y="3092212"/>
            <a:ext cx="1371601" cy="13716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761" y="3092211"/>
            <a:ext cx="2285999" cy="13716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75" y="3092212"/>
            <a:ext cx="2285999" cy="13716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41" name="Google Shape;241;p36"/>
          <p:cNvCxnSpPr>
            <a:stCxn id="238" idx="3"/>
            <a:endCxn id="239" idx="1"/>
          </p:cNvCxnSpPr>
          <p:nvPr/>
        </p:nvCxnSpPr>
        <p:spPr>
          <a:xfrm>
            <a:off x="2107951" y="3778012"/>
            <a:ext cx="10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6"/>
          <p:cNvCxnSpPr>
            <a:stCxn id="239" idx="3"/>
            <a:endCxn id="240" idx="1"/>
          </p:cNvCxnSpPr>
          <p:nvPr/>
        </p:nvCxnSpPr>
        <p:spPr>
          <a:xfrm>
            <a:off x="5475760" y="3778012"/>
            <a:ext cx="10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278875" y="198150"/>
            <a:ext cx="82935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1: Dataset &amp; Training Settings</a:t>
            </a:r>
            <a:endParaRPr/>
          </a:p>
        </p:txBody>
      </p:sp>
      <p:graphicFrame>
        <p:nvGraphicFramePr>
          <p:cNvPr id="248" name="Google Shape;248;p37"/>
          <p:cNvGraphicFramePr/>
          <p:nvPr/>
        </p:nvGraphicFramePr>
        <p:xfrm>
          <a:off x="122725" y="105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{B9F0D003-88E8-4FE4-8F0E-72A6A8BF7346}</a:tableStyleId>
              </a:tblPr>
              <a:tblGrid>
                <a:gridCol w="956275"/>
                <a:gridCol w="1633600"/>
                <a:gridCol w="6308675"/>
              </a:tblGrid>
              <a:tr h="47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Argument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Value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data_yaml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Path to the .yaml file defining dataset (train/val/image paths, class names)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epochs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epochs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Number of training epochs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imgsz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imgsz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Input image size (e.g., 640, 720) – images are resized to imgsz × imgsz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batch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batch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Batch size (number of images per GPU per iteration)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 of the training run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"runs_yolo/train"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Directory where logs, weights, and results are saved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Early stopping if no improvement for this many epochs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verbose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Enables printing of training logs and metrics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54688" y="211850"/>
            <a:ext cx="82935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2: Data Augmentation Options</a:t>
            </a:r>
            <a:endParaRPr/>
          </a:p>
        </p:txBody>
      </p:sp>
      <p:graphicFrame>
        <p:nvGraphicFramePr>
          <p:cNvPr id="254" name="Google Shape;254;p38"/>
          <p:cNvGraphicFramePr/>
          <p:nvPr/>
        </p:nvGraphicFramePr>
        <p:xfrm>
          <a:off x="198538" y="106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{B9F0D003-88E8-4FE4-8F0E-72A6A8BF7346}</a:tableStyleId>
              </a:tblPr>
              <a:tblGrid>
                <a:gridCol w="1375050"/>
                <a:gridCol w="783025"/>
                <a:gridCol w="6588850"/>
              </a:tblGrid>
              <a:tr h="4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Argument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Value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augment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Enables all supported augmentations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degrees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Max rotation angle applied randomly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Image scaling factor: zoom in/out within 0.5× to 1.5×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flipud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Vertical flip probability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fliplr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Horizontal flip probability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hsv_h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Hue jitter intensity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hsv_s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Saturation jitter intensity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hsv_v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Brightness jitter intensity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00450" y="379581"/>
            <a:ext cx="85431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Prediction, Confidence Score Filtering and Annotation Generation Video Frames</a:t>
            </a:r>
            <a:endParaRPr sz="200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365" y="1679816"/>
            <a:ext cx="2383437" cy="1008122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365" y="3679597"/>
            <a:ext cx="2383437" cy="1008122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612" y="1679815"/>
            <a:ext cx="2383435" cy="1008123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63" name="Google Shape;263;p39"/>
          <p:cNvCxnSpPr>
            <a:stCxn id="262" idx="3"/>
            <a:endCxn id="260" idx="1"/>
          </p:cNvCxnSpPr>
          <p:nvPr/>
        </p:nvCxnSpPr>
        <p:spPr>
          <a:xfrm>
            <a:off x="5183047" y="2183877"/>
            <a:ext cx="7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4" name="Google Shape;264;p39"/>
          <p:cNvCxnSpPr>
            <a:stCxn id="260" idx="2"/>
            <a:endCxn id="261" idx="0"/>
          </p:cNvCxnSpPr>
          <p:nvPr/>
        </p:nvCxnSpPr>
        <p:spPr>
          <a:xfrm>
            <a:off x="7115083" y="2687938"/>
            <a:ext cx="0" cy="9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65" name="Google Shape;265;p39"/>
          <p:cNvSpPr txBox="1"/>
          <p:nvPr/>
        </p:nvSpPr>
        <p:spPr>
          <a:xfrm>
            <a:off x="3861526" y="1245194"/>
            <a:ext cx="4113000" cy="16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Filtering annotations based on high confidence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5500790" y="2992558"/>
            <a:ext cx="3030900" cy="31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Annotation Generation of Videos Which have high confidence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9047" y="1991084"/>
            <a:ext cx="666549" cy="37711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39"/>
          <p:cNvSpPr txBox="1"/>
          <p:nvPr/>
        </p:nvSpPr>
        <p:spPr>
          <a:xfrm>
            <a:off x="604414" y="2354897"/>
            <a:ext cx="2037900" cy="4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Prediction for the video datasets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269" name="Google Shape;269;p39"/>
          <p:cNvCxnSpPr>
            <a:stCxn id="267" idx="3"/>
            <a:endCxn id="262" idx="1"/>
          </p:cNvCxnSpPr>
          <p:nvPr/>
        </p:nvCxnSpPr>
        <p:spPr>
          <a:xfrm>
            <a:off x="1825596" y="2179640"/>
            <a:ext cx="974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70375" y="1096900"/>
            <a:ext cx="84033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trained YOLO model is applied to video frames to detect objects in real-time.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model outputs bounding boxes for detected objects with confidence scores indicating the likelihood of correct predictions.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detected bounding boxes are filtered by confidence score (e.g., threshold = 0.5).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Only boxes with confidence scores higher than the threshold are retained for further annotation. This ensures that only the most reliable detections are considered for retraining.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filtered bounding boxes, along with their class labels and coordinates, are saved as annotations.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These annotations represent the detected objects and are used for model retraining in the next iteration.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5" name="Google Shape;275;p40"/>
          <p:cNvSpPr txBox="1"/>
          <p:nvPr>
            <p:ph type="title"/>
          </p:nvPr>
        </p:nvSpPr>
        <p:spPr>
          <a:xfrm>
            <a:off x="300463" y="338788"/>
            <a:ext cx="85431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Prediction, Confidence Score Filtering and Annotation Generation Video Frames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97350" y="2691663"/>
            <a:ext cx="7749300" cy="11751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8" name="Google Shape;118;p23"/>
          <p:cNvSpPr txBox="1"/>
          <p:nvPr>
            <p:ph idx="2" type="title"/>
          </p:nvPr>
        </p:nvSpPr>
        <p:spPr>
          <a:xfrm>
            <a:off x="3278250" y="1276738"/>
            <a:ext cx="2587500" cy="18297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370375" y="1056950"/>
            <a:ext cx="8403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new annotations, along with the original training set, are fed back into the model for retraining.</a:t>
            </a:r>
            <a:b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➢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This iterative process improves the model's detection accuracy by reinforcing object recognition from the auto-labeled data.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81" name="Google Shape;281;p41"/>
          <p:cNvSpPr txBox="1"/>
          <p:nvPr>
            <p:ph type="title"/>
          </p:nvPr>
        </p:nvSpPr>
        <p:spPr>
          <a:xfrm>
            <a:off x="300463" y="338788"/>
            <a:ext cx="85431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Model Retraining with New Annotations</a:t>
            </a:r>
            <a:endParaRPr sz="2000"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13" y="3148248"/>
            <a:ext cx="1828801" cy="13716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00" y="3142473"/>
            <a:ext cx="1828799" cy="13716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84" name="Google Shape;284;p41"/>
          <p:cNvCxnSpPr>
            <a:stCxn id="282" idx="3"/>
            <a:endCxn id="283" idx="1"/>
          </p:cNvCxnSpPr>
          <p:nvPr/>
        </p:nvCxnSpPr>
        <p:spPr>
          <a:xfrm flipH="1" rot="10800000">
            <a:off x="2146214" y="3828348"/>
            <a:ext cx="13410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41"/>
          <p:cNvSpPr txBox="1"/>
          <p:nvPr/>
        </p:nvSpPr>
        <p:spPr>
          <a:xfrm>
            <a:off x="2350843" y="3008250"/>
            <a:ext cx="790800" cy="4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Retrain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75" y="3142638"/>
            <a:ext cx="2285999" cy="13716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87" name="Google Shape;287;p41"/>
          <p:cNvCxnSpPr>
            <a:stCxn id="283" idx="3"/>
            <a:endCxn id="286" idx="1"/>
          </p:cNvCxnSpPr>
          <p:nvPr/>
        </p:nvCxnSpPr>
        <p:spPr>
          <a:xfrm>
            <a:off x="5315899" y="3828274"/>
            <a:ext cx="1241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1"/>
          <p:cNvSpPr txBox="1"/>
          <p:nvPr/>
        </p:nvSpPr>
        <p:spPr>
          <a:xfrm>
            <a:off x="2689400" y="3151650"/>
            <a:ext cx="4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5495226" y="3142475"/>
            <a:ext cx="951000" cy="4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Metrics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697350" y="3064050"/>
            <a:ext cx="7749300" cy="8847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on Images</a:t>
            </a:r>
            <a:endParaRPr/>
          </a:p>
        </p:txBody>
      </p:sp>
      <p:sp>
        <p:nvSpPr>
          <p:cNvPr id="295" name="Google Shape;295;p42"/>
          <p:cNvSpPr txBox="1"/>
          <p:nvPr>
            <p:ph idx="2" type="title"/>
          </p:nvPr>
        </p:nvSpPr>
        <p:spPr>
          <a:xfrm>
            <a:off x="3278250" y="1194750"/>
            <a:ext cx="2587500" cy="18693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 title="ff31aa9e-e23a-41ac-87f7-e540b749bf6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5" y="285750"/>
            <a:ext cx="8229600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 title="f9538103-cc77-4d7b-bda7-0f4db07e52f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5750"/>
            <a:ext cx="8229600" cy="4571999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 title="4c65d6b3-b44a-4669-b793-1bbb982954c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5750"/>
            <a:ext cx="8229600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 title="554b2a62-b98b-4071-b18c-8412fe09ad7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5750"/>
            <a:ext cx="8229600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697350" y="3048450"/>
            <a:ext cx="7749300" cy="9003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on Videos</a:t>
            </a:r>
            <a:endParaRPr/>
          </a:p>
        </p:txBody>
      </p:sp>
      <p:sp>
        <p:nvSpPr>
          <p:cNvPr id="321" name="Google Shape;321;p47"/>
          <p:cNvSpPr txBox="1"/>
          <p:nvPr>
            <p:ph idx="2" type="title"/>
          </p:nvPr>
        </p:nvSpPr>
        <p:spPr>
          <a:xfrm>
            <a:off x="3278250" y="1194750"/>
            <a:ext cx="2587500" cy="18537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 title="v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85749"/>
            <a:ext cx="8229600" cy="4572002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 title="v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85750"/>
            <a:ext cx="8229600" cy="45720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 title="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" y="285749"/>
            <a:ext cx="8229601" cy="45720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285450" y="995100"/>
            <a:ext cx="8573100" cy="31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growing use of drones in surveillance, mapping, and monitoring has created a need for intelligent aerial perception systems.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detection are crucial for recognizing and classifying elements in drone-captured images.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This report proposes a unified framework combining tasks to enhance aerial scene understanding.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approach utilizes the UAVDT-2024 dataset and the Semantic Drone Dataset for detection to train robust models.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697350" y="3064050"/>
            <a:ext cx="7749300" cy="8847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before and After Retrain</a:t>
            </a:r>
            <a:endParaRPr/>
          </a:p>
        </p:txBody>
      </p:sp>
      <p:sp>
        <p:nvSpPr>
          <p:cNvPr id="342" name="Google Shape;342;p51"/>
          <p:cNvSpPr txBox="1"/>
          <p:nvPr>
            <p:ph idx="2" type="title"/>
          </p:nvPr>
        </p:nvSpPr>
        <p:spPr>
          <a:xfrm>
            <a:off x="3278250" y="1194750"/>
            <a:ext cx="2587500" cy="18693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2" title="v14_comparis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742950"/>
            <a:ext cx="8229600" cy="36576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 title="v3_comparis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" y="742950"/>
            <a:ext cx="8229602" cy="36576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55325" y="149063"/>
            <a:ext cx="82935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Retrain and After Retrain Instances</a:t>
            </a:r>
            <a:endParaRPr sz="2000"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5" y="1061863"/>
            <a:ext cx="4315968" cy="3639312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843" y="1079063"/>
            <a:ext cx="4315968" cy="3639312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443700" y="117988"/>
            <a:ext cx="82566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Retrain and After Retrain Metrics</a:t>
            </a:r>
            <a:endParaRPr sz="2000"/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488" y="1164300"/>
            <a:ext cx="5107013" cy="2814889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425250" y="222032"/>
            <a:ext cx="82935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Retrain and After Retrain Per Class Comparison of mAP@0.5:0.95</a:t>
            </a:r>
            <a:endParaRPr sz="2000"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825" y="1075832"/>
            <a:ext cx="5196343" cy="3762869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9" cy="4354865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7" name="Google Shape;377;p57"/>
          <p:cNvSpPr txBox="1"/>
          <p:nvPr>
            <p:ph type="title"/>
          </p:nvPr>
        </p:nvSpPr>
        <p:spPr>
          <a:xfrm>
            <a:off x="443700" y="-3"/>
            <a:ext cx="82566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Retrain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443700" y="264136"/>
            <a:ext cx="82566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Retrain</a:t>
            </a:r>
            <a:endParaRPr sz="2000"/>
          </a:p>
        </p:txBody>
      </p:sp>
      <p:graphicFrame>
        <p:nvGraphicFramePr>
          <p:cNvPr id="383" name="Google Shape;383;p58"/>
          <p:cNvGraphicFramePr/>
          <p:nvPr/>
        </p:nvGraphicFramePr>
        <p:xfrm>
          <a:off x="1952625" y="11305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{B9F0D003-88E8-4FE4-8F0E-72A6A8BF7346}</a:tableStyleId>
              </a:tblPr>
              <a:tblGrid>
                <a:gridCol w="1304925"/>
                <a:gridCol w="39338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Aspect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Observation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Loss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Gradually decreased but quite slow.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Validation Loss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Fluctuated moderately; some overfitting signs.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Precision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Increased steadily with epochs.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Recall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Improved steadily with epochs.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mAP50 / mAP50-95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Gradually improved over epochs, but still not very high.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Overall Stability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Reasonably stable training and validation behavior.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Problem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Slow convergence; potential for better performance with tuning.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522200"/>
            <a:ext cx="8839200" cy="4384196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9" name="Google Shape;389;p59"/>
          <p:cNvSpPr txBox="1"/>
          <p:nvPr>
            <p:ph type="title"/>
          </p:nvPr>
        </p:nvSpPr>
        <p:spPr>
          <a:xfrm>
            <a:off x="443700" y="-3"/>
            <a:ext cx="82566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</a:t>
            </a:r>
            <a:r>
              <a:rPr lang="en" sz="2000"/>
              <a:t> Retrain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443700" y="280948"/>
            <a:ext cx="82566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Retrain</a:t>
            </a:r>
            <a:endParaRPr sz="2000"/>
          </a:p>
        </p:txBody>
      </p:sp>
      <p:graphicFrame>
        <p:nvGraphicFramePr>
          <p:cNvPr id="395" name="Google Shape;395;p60"/>
          <p:cNvGraphicFramePr/>
          <p:nvPr/>
        </p:nvGraphicFramePr>
        <p:xfrm>
          <a:off x="1657350" y="1399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{B9F0D003-88E8-4FE4-8F0E-72A6A8BF7346}</a:tableStyleId>
              </a:tblPr>
              <a:tblGrid>
                <a:gridCol w="1304925"/>
                <a:gridCol w="45243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Aspect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Observation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Loss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Decreased faster and more smoothly.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Validation Loss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Highly unstable, fluctuating a lot.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Precision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Decreased compared to before retrain.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Recall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Decreased compared to before retrain.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mAP50 / mAP50-95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Fluctuated without clear improvement; overall worse.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Overall Stability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stable, but validation unstable and worse.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Problem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overfitted to training data; generalization to unseen data worsened.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697350" y="3088025"/>
            <a:ext cx="7749300" cy="8607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Pipeline</a:t>
            </a:r>
            <a:endParaRPr/>
          </a:p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3278250" y="1194775"/>
            <a:ext cx="2587500" cy="18456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idx="4294967295" type="title"/>
          </p:nvPr>
        </p:nvSpPr>
        <p:spPr>
          <a:xfrm>
            <a:off x="366725" y="130425"/>
            <a:ext cx="81846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Summary: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61"/>
          <p:cNvSpPr txBox="1"/>
          <p:nvPr>
            <p:ph type="title"/>
          </p:nvPr>
        </p:nvSpPr>
        <p:spPr>
          <a:xfrm>
            <a:off x="632850" y="1701000"/>
            <a:ext cx="7878300" cy="1741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2025450" y="650093"/>
            <a:ext cx="1371600" cy="457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</a:t>
            </a:r>
            <a:r>
              <a:rPr lang="en"/>
              <a:t>Datasets</a:t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857625" y="646490"/>
            <a:ext cx="1371600" cy="45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 Labels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026450" y="1808225"/>
            <a:ext cx="738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Train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325" y="283962"/>
            <a:ext cx="1188720" cy="118872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38" name="Google Shape;138;p26"/>
          <p:cNvCxnSpPr>
            <a:stCxn id="135" idx="3"/>
            <a:endCxn id="137" idx="1"/>
          </p:cNvCxnSpPr>
          <p:nvPr/>
        </p:nvCxnSpPr>
        <p:spPr>
          <a:xfrm>
            <a:off x="5229225" y="875090"/>
            <a:ext cx="647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25" y="284225"/>
            <a:ext cx="1188721" cy="118872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85725">
              <a:srgbClr val="000000">
                <a:alpha val="50000"/>
              </a:srgbClr>
            </a:outerShdw>
          </a:effectLst>
        </p:spPr>
      </p:pic>
      <p:cxnSp>
        <p:nvCxnSpPr>
          <p:cNvPr id="140" name="Google Shape;140;p26"/>
          <p:cNvCxnSpPr>
            <a:stCxn id="139" idx="3"/>
            <a:endCxn id="134" idx="2"/>
          </p:cNvCxnSpPr>
          <p:nvPr/>
        </p:nvCxnSpPr>
        <p:spPr>
          <a:xfrm>
            <a:off x="1365245" y="878585"/>
            <a:ext cx="66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6"/>
          <p:cNvCxnSpPr>
            <a:stCxn id="134" idx="0"/>
            <a:endCxn id="135" idx="1"/>
          </p:cNvCxnSpPr>
          <p:nvPr/>
        </p:nvCxnSpPr>
        <p:spPr>
          <a:xfrm flipH="1" rot="10800000">
            <a:off x="3397050" y="875093"/>
            <a:ext cx="460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5275" y="2194927"/>
            <a:ext cx="1874699" cy="11248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3" name="Google Shape;143;p26"/>
          <p:cNvCxnSpPr>
            <a:stCxn id="137" idx="3"/>
            <a:endCxn id="142" idx="0"/>
          </p:cNvCxnSpPr>
          <p:nvPr/>
        </p:nvCxnSpPr>
        <p:spPr>
          <a:xfrm>
            <a:off x="7065045" y="878322"/>
            <a:ext cx="1057500" cy="13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3248" y="3868184"/>
            <a:ext cx="1188720" cy="118872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26"/>
          <p:cNvSpPr/>
          <p:nvPr/>
        </p:nvSpPr>
        <p:spPr>
          <a:xfrm>
            <a:off x="4054350" y="4107825"/>
            <a:ext cx="1828800" cy="731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Annotations 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77675" y="4112925"/>
            <a:ext cx="18288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Annotations and Save</a:t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126090" y="2393003"/>
            <a:ext cx="18288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(only new) Dataset</a:t>
            </a:r>
            <a:endParaRPr/>
          </a:p>
        </p:txBody>
      </p:sp>
      <p:cxnSp>
        <p:nvCxnSpPr>
          <p:cNvPr id="148" name="Google Shape;148;p26"/>
          <p:cNvCxnSpPr>
            <a:stCxn id="144" idx="1"/>
            <a:endCxn id="145" idx="0"/>
          </p:cNvCxnSpPr>
          <p:nvPr/>
        </p:nvCxnSpPr>
        <p:spPr>
          <a:xfrm flipH="1">
            <a:off x="5883048" y="4462544"/>
            <a:ext cx="1660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6"/>
          <p:cNvCxnSpPr>
            <a:stCxn id="145" idx="2"/>
            <a:endCxn id="146" idx="3"/>
          </p:cNvCxnSpPr>
          <p:nvPr/>
        </p:nvCxnSpPr>
        <p:spPr>
          <a:xfrm flipH="1">
            <a:off x="2406450" y="4473525"/>
            <a:ext cx="1647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6"/>
          <p:cNvCxnSpPr>
            <a:stCxn id="146" idx="1"/>
            <a:endCxn id="147" idx="2"/>
          </p:cNvCxnSpPr>
          <p:nvPr/>
        </p:nvCxnSpPr>
        <p:spPr>
          <a:xfrm flipH="1" rot="10800000">
            <a:off x="577675" y="3124425"/>
            <a:ext cx="462900" cy="1354200"/>
          </a:xfrm>
          <a:prstGeom prst="bentConnector4">
            <a:avLst>
              <a:gd fmla="val -51442" name="adj1"/>
              <a:gd fmla="val 635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6"/>
          <p:cNvSpPr/>
          <p:nvPr/>
        </p:nvSpPr>
        <p:spPr>
          <a:xfrm>
            <a:off x="3261725" y="2398737"/>
            <a:ext cx="18288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Original and New Dataset (train)</a:t>
            </a:r>
            <a:endParaRPr/>
          </a:p>
        </p:txBody>
      </p:sp>
      <p:cxnSp>
        <p:nvCxnSpPr>
          <p:cNvPr id="152" name="Google Shape;152;p26"/>
          <p:cNvCxnSpPr>
            <a:stCxn id="147" idx="3"/>
            <a:endCxn id="151" idx="1"/>
          </p:cNvCxnSpPr>
          <p:nvPr/>
        </p:nvCxnSpPr>
        <p:spPr>
          <a:xfrm>
            <a:off x="1954890" y="2758703"/>
            <a:ext cx="1306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6"/>
          <p:cNvCxnSpPr>
            <a:stCxn id="151" idx="3"/>
            <a:endCxn id="142" idx="1"/>
          </p:cNvCxnSpPr>
          <p:nvPr/>
        </p:nvCxnSpPr>
        <p:spPr>
          <a:xfrm flipH="1" rot="10800000">
            <a:off x="5090525" y="2757237"/>
            <a:ext cx="2094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6"/>
          <p:cNvSpPr txBox="1"/>
          <p:nvPr/>
        </p:nvSpPr>
        <p:spPr>
          <a:xfrm>
            <a:off x="5572125" y="2487700"/>
            <a:ext cx="1084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Retrain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5" name="Google Shape;155;p26"/>
          <p:cNvCxnSpPr>
            <a:stCxn id="156" idx="2"/>
            <a:endCxn id="142" idx="0"/>
          </p:cNvCxnSpPr>
          <p:nvPr/>
        </p:nvCxnSpPr>
        <p:spPr>
          <a:xfrm flipH="1">
            <a:off x="8122624" y="845227"/>
            <a:ext cx="251100" cy="13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053" y="4169718"/>
            <a:ext cx="827700" cy="49663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2200" y="4118091"/>
            <a:ext cx="1084650" cy="65079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59" name="Google Shape;159;p26"/>
          <p:cNvCxnSpPr>
            <a:stCxn id="142" idx="2"/>
            <a:endCxn id="144" idx="0"/>
          </p:cNvCxnSpPr>
          <p:nvPr/>
        </p:nvCxnSpPr>
        <p:spPr>
          <a:xfrm>
            <a:off x="8122624" y="3319752"/>
            <a:ext cx="150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6"/>
          <p:cNvSpPr txBox="1"/>
          <p:nvPr/>
        </p:nvSpPr>
        <p:spPr>
          <a:xfrm>
            <a:off x="8026225" y="1100975"/>
            <a:ext cx="764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68100" y="2025456"/>
            <a:ext cx="183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Ground Truth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62" name="Google Shape;162;p26"/>
          <p:cNvCxnSpPr>
            <a:stCxn id="137" idx="2"/>
            <a:endCxn id="142" idx="1"/>
          </p:cNvCxnSpPr>
          <p:nvPr/>
        </p:nvCxnSpPr>
        <p:spPr>
          <a:xfrm flipH="1" rot="-5400000">
            <a:off x="6185685" y="1757682"/>
            <a:ext cx="1284600" cy="71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3725" y="365262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64" name="Google Shape;164;p26"/>
          <p:cNvCxnSpPr>
            <a:endCxn id="147" idx="2"/>
          </p:cNvCxnSpPr>
          <p:nvPr/>
        </p:nvCxnSpPr>
        <p:spPr>
          <a:xfrm rot="10800000">
            <a:off x="1040490" y="3124403"/>
            <a:ext cx="18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00438" y="1026213"/>
            <a:ext cx="84132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UAVDT-2024 Dataset</a:t>
            </a:r>
            <a:br>
              <a:rPr lang="en"/>
            </a:b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Drone-captured urban/outdoor imagery for object detection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Classes: Car, Truck, Bus, Vehicle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Annotations in a custom format, converted to YOLO format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Semantic Drone Dataset</a:t>
            </a:r>
            <a:br>
              <a:rPr lang="en"/>
            </a:b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Provides pixel-level annotations, used to extract bounding boxes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14 semantic classes with unique RGB color codes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for object detection only, not semantic segmentation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Bounding boxes are derived from masks and converted to YOLO format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300463" y="338788"/>
            <a:ext cx="85431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Datasets Used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22350" y="337024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UAVDT-2024 and Semantic Drone Datasets Classes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88" y="1247524"/>
            <a:ext cx="36861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88" y="2533399"/>
            <a:ext cx="3473465" cy="227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4630263" y="1215826"/>
            <a:ext cx="40767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annotations in the UAVDT-2024 dataset are in a custom format. These annotations need to be converted into YOLO format for training, where each object is annotated by its class ID, bounding box coordinates, and image dimensions.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4670213" y="3013551"/>
            <a:ext cx="40767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annotations are provided as color-coded segmentation masks, where each pixel corresponds to a specific class, defined by the color code. These masks are used to train segmentation models such as DeepLabV3.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9700" y="1209275"/>
            <a:ext cx="81846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YOLO Conversion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UAVDT-2024: Converted to YOLO format – [class_id, x_center, y_center, width, height]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Semantic Drone: Bounding boxes extracted from segmentation masks → YOLO format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Dataset Fusion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Combined UAVDT and Semantic Drone data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a unified training set for both detection and segmentation</a:t>
            </a:r>
            <a:br>
              <a:rPr lang="en"/>
            </a:b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Enhanced model generalization with diverse aerial scenes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479700" y="3687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Dataset Details and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87575" y="488874"/>
            <a:ext cx="8652900" cy="11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Segregation of dataset into train and validation </a:t>
            </a:r>
            <a:endParaRPr sz="2700"/>
          </a:p>
        </p:txBody>
      </p:sp>
      <p:sp>
        <p:nvSpPr>
          <p:cNvPr id="191" name="Google Shape;191;p30"/>
          <p:cNvSpPr/>
          <p:nvPr/>
        </p:nvSpPr>
        <p:spPr>
          <a:xfrm>
            <a:off x="369300" y="2272399"/>
            <a:ext cx="15024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Semantic Drone Dataset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369300" y="3818201"/>
            <a:ext cx="15024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UAVDT-2024 Dataset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3246320" y="3014334"/>
            <a:ext cx="1332900" cy="8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Convert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Annotations into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Yolo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Format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4" name="Google Shape;194;p30"/>
          <p:cNvCxnSpPr>
            <a:stCxn id="191" idx="3"/>
            <a:endCxn id="193" idx="1"/>
          </p:cNvCxnSpPr>
          <p:nvPr/>
        </p:nvCxnSpPr>
        <p:spPr>
          <a:xfrm>
            <a:off x="1871700" y="2677999"/>
            <a:ext cx="1374600" cy="741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>
            <a:stCxn id="192" idx="3"/>
            <a:endCxn id="193" idx="1"/>
          </p:cNvCxnSpPr>
          <p:nvPr/>
        </p:nvCxnSpPr>
        <p:spPr>
          <a:xfrm flipH="1" rot="10800000">
            <a:off x="1871700" y="3419801"/>
            <a:ext cx="1374600" cy="804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0"/>
          <p:cNvSpPr/>
          <p:nvPr/>
        </p:nvSpPr>
        <p:spPr>
          <a:xfrm>
            <a:off x="5231005" y="3011918"/>
            <a:ext cx="1373100" cy="8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Train and Val Splits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7" name="Google Shape;197;p30"/>
          <p:cNvCxnSpPr>
            <a:stCxn id="193" idx="3"/>
            <a:endCxn id="196" idx="1"/>
          </p:cNvCxnSpPr>
          <p:nvPr/>
        </p:nvCxnSpPr>
        <p:spPr>
          <a:xfrm flipH="1" rot="10800000">
            <a:off x="4579220" y="3417534"/>
            <a:ext cx="651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0"/>
          <p:cNvSpPr txBox="1"/>
          <p:nvPr/>
        </p:nvSpPr>
        <p:spPr>
          <a:xfrm>
            <a:off x="3864874" y="2529499"/>
            <a:ext cx="2077800" cy="297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copy_split_sequences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3727627" y="3973799"/>
            <a:ext cx="2444400" cy="297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split_and_move_dataset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7332070" y="3014334"/>
            <a:ext cx="1332900" cy="8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Normalize Yolo Labels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201" name="Google Shape;201;p30"/>
          <p:cNvCxnSpPr>
            <a:stCxn id="196" idx="3"/>
            <a:endCxn id="200" idx="1"/>
          </p:cNvCxnSpPr>
          <p:nvPr/>
        </p:nvCxnSpPr>
        <p:spPr>
          <a:xfrm>
            <a:off x="6604105" y="3417518"/>
            <a:ext cx="728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0"/>
          <p:cNvSpPr txBox="1"/>
          <p:nvPr/>
        </p:nvSpPr>
        <p:spPr>
          <a:xfrm>
            <a:off x="6451700" y="2664324"/>
            <a:ext cx="1808400" cy="400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normalize_all_labels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177875" y="3286675"/>
            <a:ext cx="756300" cy="2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